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8"/>
  </p:notesMasterIdLst>
  <p:handoutMasterIdLst>
    <p:handoutMasterId r:id="rId9"/>
  </p:handoutMasterIdLst>
  <p:sldIdLst>
    <p:sldId id="598" r:id="rId6"/>
    <p:sldId id="599" r:id="rId7"/>
  </p:sldIdLst>
  <p:sldSz cx="7772400" cy="100584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EF4B0B-CC6A-1A72-75AA-4BAD4495F690}" name="Lia Franco" initials="LF" userId="S::Lia.Franco@alliant.com::2f2d62ae-8e96-42d6-9508-0c71de7fff38" providerId="AD"/>
  <p188:author id="{E8DC9C20-732E-44FD-6ABD-AFBA7FC6C29D}" name="Courtney Weseman" initials="CW" userId="S::Courtney.Weseman@alliant.com::10659821-127e-4866-8d96-b4c9472cbbcc" providerId="AD"/>
  <p188:author id="{7EA48323-41AC-487F-02AE-DB75BB591A2D}" name="Casey Cronin" initials="CC" userId="S::casey.cronin@alliant.com::d693042f-d313-43c7-9f41-c73a16263e76" providerId="AD"/>
  <p188:author id="{438B3026-5F79-8DCA-E0E1-0FC9B91280A0}" name="Melissa Davis (IRV)" initials="M(" userId="S::melissa.davis@alliant.com::fc89e7b2-c232-426e-8609-c9ef58aa48f6" providerId="AD"/>
  <p188:author id="{F335CE74-61B8-A642-7F5B-CD694549A29A}" name="Grace Johnson" initials="GJ" userId="S::Grace.Johnson@alliant.com::9e7d3270-48d1-4a85-9181-0149ad84fb3d" providerId="AD"/>
  <p188:author id="{ACD9669F-5AB8-9F89-52A2-248B94599C8E}" name="Billie Brown" initials="BB" userId="S::billie.brown@alliant.com::e8a71061-d909-463d-ae88-df923135c996" providerId="AD"/>
  <p188:author id="{5A529BAB-1757-5A32-9DC3-7BD4E493EFDF}" name="Cindy Guerrero" initials="CG" userId="S::Cindy.Guerrero@alliant.com::e2ee282f-5458-486b-8ba0-6b0b476a1907" providerId="AD"/>
  <p188:author id="{682408C5-6544-FE14-6656-C0E30DA30C2F}" name="Vanessa Grechka" initials="VG" userId="S::Vanessa.Grechka@alliant.com::e3eb9352-bcfa-4843-a232-17df8ec2d3d0" providerId="AD"/>
  <p188:author id="{25E7C3D6-09A9-11E5-6B0C-47DE1E18A1C5}" name="Kelly Meehan" initials="KM" userId="S::kelly.meehan@alliant.com::b2e84b29-6af8-4970-85c0-922e96463c9f" providerId="AD"/>
  <p188:author id="{B15633DF-6F63-4C0C-97C7-E6281D5CEEA5}" name="Serena Yee" initials="SY" userId="S::Serena.Yee@alliant.com::ca21872c-0dc5-4a01-8c7d-2ad1b40087d6" providerId="AD"/>
  <p188:author id="{C0CC92E9-75A4-603F-4181-6AB573AD741A}" name="Rachel Finney" initials="RF" userId="S::Rachel.Finney@alliant.com::e0590abb-3db8-4576-88f2-2ba5bb1aa33c" providerId="AD"/>
  <p188:author id="{866E93F5-8C38-457A-9F03-404824F429F7}" name="Cecilia Brown" initials="CB" userId="S::Cecilia.Brown@alliant.com::1c9a89c3-3086-4c9f-9a1a-4e4d58c47ad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ce Johnson" initials="GJ" lastIdx="1" clrIdx="0">
    <p:extLst>
      <p:ext uri="{19B8F6BF-5375-455C-9EA6-DF929625EA0E}">
        <p15:presenceInfo xmlns:p15="http://schemas.microsoft.com/office/powerpoint/2012/main" userId="S::Grace.Stevenson@alliant.com::9e7d3270-48d1-4a85-9181-0149ad84fb3d" providerId="AD"/>
      </p:ext>
    </p:extLst>
  </p:cmAuthor>
  <p:cmAuthor id="2" name="Grace Johnson" initials="GJ [2]" lastIdx="5" clrIdx="1">
    <p:extLst>
      <p:ext uri="{19B8F6BF-5375-455C-9EA6-DF929625EA0E}">
        <p15:presenceInfo xmlns:p15="http://schemas.microsoft.com/office/powerpoint/2012/main" userId="S::Grace.Johnson@alliant.com::9e7d3270-48d1-4a85-9181-0149ad84fb3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EC0"/>
    <a:srgbClr val="448A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6283" autoAdjust="0"/>
  </p:normalViewPr>
  <p:slideViewPr>
    <p:cSldViewPr snapToGrid="0">
      <p:cViewPr varScale="1">
        <p:scale>
          <a:sx n="73" d="100"/>
          <a:sy n="73" d="100"/>
        </p:scale>
        <p:origin x="3012" y="78"/>
      </p:cViewPr>
      <p:guideLst/>
    </p:cSldViewPr>
  </p:slideViewPr>
  <p:outlineViewPr>
    <p:cViewPr>
      <p:scale>
        <a:sx n="33" d="100"/>
        <a:sy n="33" d="100"/>
      </p:scale>
      <p:origin x="0" y="-8192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52" d="100"/>
          <a:sy n="152" d="100"/>
        </p:scale>
        <p:origin x="5232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8/10/relationships/authors" Target="authors.xml"/><Relationship Id="rId10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51EAB27-0ECE-6195-A0BA-8E2EAAD468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2887" cy="466288"/>
          </a:xfrm>
          <a:prstGeom prst="rect">
            <a:avLst/>
          </a:prstGeom>
        </p:spPr>
        <p:txBody>
          <a:bodyPr vert="horz" lIns="124697" tIns="62348" rIns="124697" bIns="62348" rtlCol="0"/>
          <a:lstStyle>
            <a:lvl1pPr algn="l">
              <a:defRPr sz="16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59BA88-C37F-328D-B23C-AADB8D2315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7928" y="0"/>
            <a:ext cx="3042887" cy="466288"/>
          </a:xfrm>
          <a:prstGeom prst="rect">
            <a:avLst/>
          </a:prstGeom>
        </p:spPr>
        <p:txBody>
          <a:bodyPr vert="horz" lIns="124697" tIns="62348" rIns="124697" bIns="62348" rtlCol="0"/>
          <a:lstStyle>
            <a:lvl1pPr algn="r">
              <a:defRPr sz="1600"/>
            </a:lvl1pPr>
          </a:lstStyle>
          <a:p>
            <a:fld id="{8E0DA00E-D488-4F03-91F7-4E56170F79F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86B44E-1EC8-E949-2E4D-FD556476C84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2812"/>
            <a:ext cx="3042887" cy="466288"/>
          </a:xfrm>
          <a:prstGeom prst="rect">
            <a:avLst/>
          </a:prstGeom>
        </p:spPr>
        <p:txBody>
          <a:bodyPr vert="horz" lIns="124697" tIns="62348" rIns="124697" bIns="62348" rtlCol="0" anchor="b"/>
          <a:lstStyle>
            <a:lvl1pPr algn="l">
              <a:defRPr sz="16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61F6BE-8C7B-88A7-C72A-B4A6C46CD5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7928" y="8842812"/>
            <a:ext cx="3042887" cy="466288"/>
          </a:xfrm>
          <a:prstGeom prst="rect">
            <a:avLst/>
          </a:prstGeom>
        </p:spPr>
        <p:txBody>
          <a:bodyPr vert="horz" lIns="124697" tIns="62348" rIns="124697" bIns="62348" rtlCol="0" anchor="b"/>
          <a:lstStyle>
            <a:lvl1pPr algn="r">
              <a:defRPr sz="1600"/>
            </a:lvl1pPr>
          </a:lstStyle>
          <a:p>
            <a:fld id="{E4C4FA85-3CC8-40CA-B3F8-10CCC7111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7710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932" userDrawn="1">
          <p15:clr>
            <a:srgbClr val="F26B43"/>
          </p15:clr>
        </p15:guide>
        <p15:guide id="2" pos="2212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273" tIns="46637" rIns="93273" bIns="46637" rtlCol="0"/>
          <a:lstStyle>
            <a:lvl1pPr algn="l">
              <a:defRPr sz="1200">
                <a:latin typeface="Aptos" panose="020B00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273" tIns="46637" rIns="93273" bIns="46637" rtlCol="0"/>
          <a:lstStyle>
            <a:lvl1pPr algn="r">
              <a:defRPr sz="1200">
                <a:latin typeface="Aptos" panose="020B0004020202020204" pitchFamily="34" charset="0"/>
              </a:defRPr>
            </a:lvl1pPr>
          </a:lstStyle>
          <a:p>
            <a:fld id="{747506D3-3627-481C-B1CD-5DC54B322CFF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1163638"/>
            <a:ext cx="242887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73" tIns="46637" rIns="93273" bIns="4663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6"/>
            <a:ext cx="5618480" cy="3665458"/>
          </a:xfrm>
          <a:prstGeom prst="rect">
            <a:avLst/>
          </a:prstGeom>
        </p:spPr>
        <p:txBody>
          <a:bodyPr vert="horz" lIns="93273" tIns="46637" rIns="93273" bIns="4663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2"/>
            <a:ext cx="3043343" cy="467070"/>
          </a:xfrm>
          <a:prstGeom prst="rect">
            <a:avLst/>
          </a:prstGeom>
        </p:spPr>
        <p:txBody>
          <a:bodyPr vert="horz" lIns="93273" tIns="46637" rIns="93273" bIns="46637" rtlCol="0" anchor="b"/>
          <a:lstStyle>
            <a:lvl1pPr algn="l">
              <a:defRPr sz="1200">
                <a:latin typeface="Aptos" panose="020B00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2"/>
            <a:ext cx="3043343" cy="467070"/>
          </a:xfrm>
          <a:prstGeom prst="rect">
            <a:avLst/>
          </a:prstGeom>
        </p:spPr>
        <p:txBody>
          <a:bodyPr vert="horz" lIns="93273" tIns="46637" rIns="93273" bIns="46637" rtlCol="0" anchor="b"/>
          <a:lstStyle>
            <a:lvl1pPr algn="r">
              <a:defRPr sz="1200">
                <a:latin typeface="Aptos" panose="020B0004020202020204" pitchFamily="34" charset="0"/>
              </a:defRPr>
            </a:lvl1pPr>
          </a:lstStyle>
          <a:p>
            <a:fld id="{5B9F84D4-3F52-4002-82B5-F2F83029A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311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932" userDrawn="1">
          <p15:clr>
            <a:srgbClr val="F26B43"/>
          </p15:clr>
        </p15:guide>
        <p15:guide id="2" pos="2212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89BD1-73E2-4813-82E9-0D8902C76F3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CD81F1C-7AC5-E76A-E15D-D285063C6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476" y="1837678"/>
            <a:ext cx="6703695" cy="1411549"/>
          </a:xfrm>
        </p:spPr>
        <p:txBody>
          <a:bodyPr>
            <a:noAutofit/>
          </a:bodyPr>
          <a:lstStyle>
            <a:lvl1pPr>
              <a:defRPr lang="en-US" sz="5400" b="1" kern="1200" dirty="0">
                <a:solidFill>
                  <a:schemeClr val="tx2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49769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68" userDrawn="1">
          <p15:clr>
            <a:srgbClr val="FBAE40"/>
          </p15:clr>
        </p15:guide>
        <p15:guide id="2" pos="244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F121FBD-456F-636F-56D1-B6DB0CB0E348}"/>
              </a:ext>
            </a:extLst>
          </p:cNvPr>
          <p:cNvSpPr/>
          <p:nvPr userDrawn="1"/>
        </p:nvSpPr>
        <p:spPr>
          <a:xfrm flipH="1">
            <a:off x="0" y="0"/>
            <a:ext cx="7772400" cy="1167681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67A6C-B97C-9AF2-E38F-D356B1AE6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13" y="647700"/>
            <a:ext cx="6689588" cy="432796"/>
          </a:xfrm>
        </p:spPr>
        <p:txBody>
          <a:bodyPr lIns="0" rIns="0">
            <a:noAutofit/>
          </a:bodyPr>
          <a:lstStyle>
            <a:lvl1pPr marL="0" algn="l" defTabSz="457200" rtl="0" eaLnBrk="1" latinLnBrk="0" hangingPunct="1">
              <a:defRPr lang="en-US" sz="2800" b="1" kern="1200" dirty="0">
                <a:solidFill>
                  <a:schemeClr val="accent1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B09C6B0-2504-57E7-72C8-3ABAEC1C2CED}"/>
              </a:ext>
            </a:extLst>
          </p:cNvPr>
          <p:cNvCxnSpPr>
            <a:cxnSpLocks/>
          </p:cNvCxnSpPr>
          <p:nvPr userDrawn="1"/>
        </p:nvCxnSpPr>
        <p:spPr>
          <a:xfrm>
            <a:off x="0" y="1145552"/>
            <a:ext cx="7772400" cy="0"/>
          </a:xfrm>
          <a:prstGeom prst="line">
            <a:avLst/>
          </a:prstGeom>
          <a:ln w="762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DFBFFF1C-2CF5-C782-A739-5C831E31D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9258" y="9448800"/>
            <a:ext cx="1748790" cy="409366"/>
          </a:xfrm>
        </p:spPr>
        <p:txBody>
          <a:bodyPr/>
          <a:lstStyle/>
          <a:p>
            <a:fld id="{3C704268-0AF6-48D6-80A4-5385E4871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59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" userDrawn="1">
          <p15:clr>
            <a:srgbClr val="FBAE40"/>
          </p15:clr>
        </p15:guide>
        <p15:guide id="2" orient="horz" pos="888" userDrawn="1">
          <p15:clr>
            <a:srgbClr val="FBAE40"/>
          </p15:clr>
        </p15:guide>
        <p15:guide id="3" pos="336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5" orient="horz" pos="595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B4F2E8A-C094-28F0-10C7-0610A0BE2243}"/>
              </a:ext>
            </a:extLst>
          </p:cNvPr>
          <p:cNvSpPr/>
          <p:nvPr userDrawn="1"/>
        </p:nvSpPr>
        <p:spPr>
          <a:xfrm>
            <a:off x="-15062" y="2564967"/>
            <a:ext cx="7802521" cy="15689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F9F4C4-31D3-CF1F-F5E4-63ECDCE4617A}"/>
              </a:ext>
            </a:extLst>
          </p:cNvPr>
          <p:cNvCxnSpPr>
            <a:cxnSpLocks/>
          </p:cNvCxnSpPr>
          <p:nvPr userDrawn="1"/>
        </p:nvCxnSpPr>
        <p:spPr>
          <a:xfrm>
            <a:off x="-15062" y="4133482"/>
            <a:ext cx="7802521" cy="0"/>
          </a:xfrm>
          <a:prstGeom prst="line">
            <a:avLst/>
          </a:prstGeom>
          <a:ln w="762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C5ABC80F-6FCD-4263-2BE2-40EEDBF0D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9258" y="9448800"/>
            <a:ext cx="1748790" cy="409366"/>
          </a:xfrm>
        </p:spPr>
        <p:txBody>
          <a:bodyPr/>
          <a:lstStyle/>
          <a:p>
            <a:fld id="{3C704268-0AF6-48D6-80A4-5385E4871EB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3C18DD9-8AEC-A468-9687-180A24FA4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13" y="3009900"/>
            <a:ext cx="2815224" cy="756573"/>
          </a:xfrm>
        </p:spPr>
        <p:txBody>
          <a:bodyPr lIns="0" rIns="0">
            <a:noAutofit/>
          </a:bodyPr>
          <a:lstStyle>
            <a:lvl1pPr marL="0" algn="l" defTabSz="457200" rtl="0" eaLnBrk="1" latinLnBrk="0" hangingPunct="1">
              <a:defRPr lang="en-US" sz="5400" b="0" kern="1200" dirty="0">
                <a:solidFill>
                  <a:schemeClr val="tx2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47121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96" userDrawn="1">
          <p15:clr>
            <a:srgbClr val="FBAE40"/>
          </p15:clr>
        </p15:guide>
        <p15:guide id="2" orient="horz" pos="2832" userDrawn="1">
          <p15:clr>
            <a:srgbClr val="FBAE40"/>
          </p15:clr>
        </p15:guide>
        <p15:guide id="3" orient="horz" pos="5952" userDrawn="1">
          <p15:clr>
            <a:srgbClr val="FBAE40"/>
          </p15:clr>
        </p15:guide>
        <p15:guide id="4" pos="336" userDrawn="1">
          <p15:clr>
            <a:srgbClr val="FBAE40"/>
          </p15:clr>
        </p15:guide>
        <p15:guide id="5" pos="45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89BD1-73E2-4813-82E9-0D8902C76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463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489258" y="9448800"/>
            <a:ext cx="1748790" cy="409366"/>
          </a:xfrm>
        </p:spPr>
        <p:txBody>
          <a:bodyPr/>
          <a:lstStyle/>
          <a:p>
            <a:fld id="{9A889BD1-73E2-4813-82E9-0D8902C76F3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A2C8BA-413D-E6DF-567D-C81B3B76F986}"/>
              </a:ext>
            </a:extLst>
          </p:cNvPr>
          <p:cNvSpPr/>
          <p:nvPr userDrawn="1"/>
        </p:nvSpPr>
        <p:spPr>
          <a:xfrm flipH="1">
            <a:off x="0" y="0"/>
            <a:ext cx="7772400" cy="11676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F0C64EF-B85A-560E-CED6-F367D49C5623}"/>
              </a:ext>
            </a:extLst>
          </p:cNvPr>
          <p:cNvCxnSpPr>
            <a:cxnSpLocks/>
          </p:cNvCxnSpPr>
          <p:nvPr userDrawn="1"/>
        </p:nvCxnSpPr>
        <p:spPr>
          <a:xfrm>
            <a:off x="0" y="1139202"/>
            <a:ext cx="7802521" cy="0"/>
          </a:xfrm>
          <a:prstGeom prst="line">
            <a:avLst/>
          </a:prstGeom>
          <a:ln w="762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5D3EEF66-150B-C1C2-EA57-7ABF65666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13" y="647700"/>
            <a:ext cx="6689588" cy="432796"/>
          </a:xfrm>
        </p:spPr>
        <p:txBody>
          <a:bodyPr lIns="0" rIns="0">
            <a:noAutofit/>
          </a:bodyPr>
          <a:lstStyle>
            <a:lvl1pPr marL="0" algn="l" defTabSz="457200" rtl="0" eaLnBrk="1" latinLnBrk="0" hangingPunct="1">
              <a:defRPr lang="en-US" sz="2800" b="0" kern="1200" dirty="0">
                <a:solidFill>
                  <a:schemeClr val="tx2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94685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28" userDrawn="1">
          <p15:clr>
            <a:srgbClr val="FBAE40"/>
          </p15:clr>
        </p15:guide>
        <p15:guide id="2" pos="4560" userDrawn="1">
          <p15:clr>
            <a:srgbClr val="FBAE40"/>
          </p15:clr>
        </p15:guide>
        <p15:guide id="3" orient="horz" pos="408" userDrawn="1">
          <p15:clr>
            <a:srgbClr val="FBAE40"/>
          </p15:clr>
        </p15:guide>
        <p15:guide id="4" pos="3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 Spr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489258" y="9448800"/>
            <a:ext cx="1748790" cy="409366"/>
          </a:xfrm>
        </p:spPr>
        <p:txBody>
          <a:bodyPr/>
          <a:lstStyle/>
          <a:p>
            <a:fld id="{9A889BD1-73E2-4813-82E9-0D8902C76F3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D3EEF66-150B-C1C2-EA57-7ABF65666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12" y="576676"/>
            <a:ext cx="6689588" cy="432796"/>
          </a:xfrm>
        </p:spPr>
        <p:txBody>
          <a:bodyPr lIns="0" rIns="0">
            <a:noAutofit/>
          </a:bodyPr>
          <a:lstStyle>
            <a:lvl1pPr marL="0" algn="l" defTabSz="457200" rtl="0" eaLnBrk="1" latinLnBrk="0" hangingPunct="1">
              <a:defRPr lang="en-US" sz="2000" b="0" kern="1200" dirty="0">
                <a:solidFill>
                  <a:schemeClr val="tx2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8630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28" userDrawn="1">
          <p15:clr>
            <a:srgbClr val="FBAE40"/>
          </p15:clr>
        </p15:guide>
        <p15:guide id="2" pos="4560" userDrawn="1">
          <p15:clr>
            <a:srgbClr val="FBAE40"/>
          </p15:clr>
        </p15:guide>
        <p15:guide id="3" orient="horz" pos="408" userDrawn="1">
          <p15:clr>
            <a:srgbClr val="FBAE40"/>
          </p15:clr>
        </p15:guide>
        <p15:guide id="4" pos="33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489258" y="9448800"/>
            <a:ext cx="1748790" cy="409366"/>
          </a:xfrm>
        </p:spPr>
        <p:txBody>
          <a:bodyPr/>
          <a:lstStyle/>
          <a:p>
            <a:fld id="{9A889BD1-73E2-4813-82E9-0D8902C76F3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52B151-9323-1149-B33A-25084E5273AC}"/>
              </a:ext>
            </a:extLst>
          </p:cNvPr>
          <p:cNvSpPr/>
          <p:nvPr userDrawn="1"/>
        </p:nvSpPr>
        <p:spPr>
          <a:xfrm>
            <a:off x="0" y="3776222"/>
            <a:ext cx="7772400" cy="8319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E8BD744-73FB-AA2A-4084-02568C93AB03}"/>
              </a:ext>
            </a:extLst>
          </p:cNvPr>
          <p:cNvCxnSpPr>
            <a:cxnSpLocks/>
          </p:cNvCxnSpPr>
          <p:nvPr userDrawn="1"/>
        </p:nvCxnSpPr>
        <p:spPr>
          <a:xfrm>
            <a:off x="0" y="4602166"/>
            <a:ext cx="7802521" cy="0"/>
          </a:xfrm>
          <a:prstGeom prst="line">
            <a:avLst/>
          </a:prstGeom>
          <a:ln w="762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5C5E8FC5-6CA0-DDCA-68C7-09C791A71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47" y="3906174"/>
            <a:ext cx="6689588" cy="583347"/>
          </a:xfrm>
        </p:spPr>
        <p:txBody>
          <a:bodyPr lIns="0" rIns="0">
            <a:noAutofit/>
          </a:bodyPr>
          <a:lstStyle>
            <a:lvl1pPr marL="0" algn="l" defTabSz="457200" rtl="0" eaLnBrk="1" latinLnBrk="0" hangingPunct="1">
              <a:defRPr lang="en-US" sz="3200" b="0" kern="1200" dirty="0">
                <a:solidFill>
                  <a:schemeClr val="tx2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</a:lstStyle>
          <a:p>
            <a:endParaRPr lang="en-US" sz="2800" dirty="0">
              <a:solidFill>
                <a:schemeClr val="tx2"/>
              </a:solidFill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272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28" userDrawn="1">
          <p15:clr>
            <a:srgbClr val="FBAE40"/>
          </p15:clr>
        </p15:guide>
        <p15:guide id="2" pos="4560" userDrawn="1">
          <p15:clr>
            <a:srgbClr val="FBAE40"/>
          </p15:clr>
        </p15:guide>
        <p15:guide id="3" orient="horz" pos="408" userDrawn="1">
          <p15:clr>
            <a:srgbClr val="FBAE40"/>
          </p15:clr>
        </p15:guide>
        <p15:guide id="4" pos="33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489258" y="9448800"/>
            <a:ext cx="1748790" cy="409366"/>
          </a:xfrm>
        </p:spPr>
        <p:txBody>
          <a:bodyPr/>
          <a:lstStyle/>
          <a:p>
            <a:fld id="{9A889BD1-73E2-4813-82E9-0D8902C76F3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A2C552-6049-9F5E-F124-C3AEBBA3D97A}"/>
              </a:ext>
            </a:extLst>
          </p:cNvPr>
          <p:cNvSpPr/>
          <p:nvPr userDrawn="1"/>
        </p:nvSpPr>
        <p:spPr>
          <a:xfrm flipV="1">
            <a:off x="3058300" y="0"/>
            <a:ext cx="4714100" cy="2417484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E48B0C-B8FD-FEE4-9DA3-73C042972A61}"/>
              </a:ext>
            </a:extLst>
          </p:cNvPr>
          <p:cNvSpPr/>
          <p:nvPr userDrawn="1"/>
        </p:nvSpPr>
        <p:spPr>
          <a:xfrm>
            <a:off x="1445" y="0"/>
            <a:ext cx="4531057" cy="2391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6E8EA29-FE8D-6904-D39E-16BE5038B154}"/>
              </a:ext>
            </a:extLst>
          </p:cNvPr>
          <p:cNvCxnSpPr>
            <a:cxnSpLocks/>
          </p:cNvCxnSpPr>
          <p:nvPr userDrawn="1"/>
        </p:nvCxnSpPr>
        <p:spPr>
          <a:xfrm>
            <a:off x="0" y="2417484"/>
            <a:ext cx="7802521" cy="0"/>
          </a:xfrm>
          <a:prstGeom prst="line">
            <a:avLst/>
          </a:prstGeom>
          <a:ln w="762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3DA1211A-1341-F39F-E8FA-D246DECD9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647701"/>
            <a:ext cx="3516560" cy="1130300"/>
          </a:xfrm>
        </p:spPr>
        <p:txBody>
          <a:bodyPr lIns="0" rIns="0">
            <a:noAutofit/>
          </a:bodyPr>
          <a:lstStyle>
            <a:lvl1pPr marL="0" algn="l" defTabSz="457200" rtl="0" eaLnBrk="1" latinLnBrk="0" hangingPunct="1">
              <a:defRPr lang="en-US" sz="3200" b="0" kern="1200" dirty="0">
                <a:solidFill>
                  <a:schemeClr val="tx2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</a:lstStyle>
          <a:p>
            <a:endParaRPr lang="en-US" sz="2800" dirty="0">
              <a:solidFill>
                <a:schemeClr val="tx2"/>
              </a:solidFill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745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28" userDrawn="1">
          <p15:clr>
            <a:srgbClr val="FBAE40"/>
          </p15:clr>
        </p15:guide>
        <p15:guide id="2" pos="4560" userDrawn="1">
          <p15:clr>
            <a:srgbClr val="FBAE40"/>
          </p15:clr>
        </p15:guide>
        <p15:guide id="3" orient="horz" pos="408" userDrawn="1">
          <p15:clr>
            <a:srgbClr val="FBAE40"/>
          </p15:clr>
        </p15:guide>
        <p15:guide id="4" pos="33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354" y="670560"/>
            <a:ext cx="6703695" cy="723899"/>
          </a:xfrm>
          <a:prstGeom prst="rect">
            <a:avLst/>
          </a:prstGeom>
        </p:spPr>
        <p:txBody>
          <a:bodyPr lIns="0" tIns="0" anchor="t">
            <a:noAutofit/>
          </a:bodyPr>
          <a:lstStyle>
            <a:lvl1pPr>
              <a:defRPr sz="2400">
                <a:solidFill>
                  <a:schemeClr val="accent1"/>
                </a:solidFill>
                <a:latin typeface="Aptos Light" panose="020B000402020202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34988" y="1394459"/>
            <a:ext cx="6702425" cy="7495541"/>
          </a:xfrm>
          <a:prstGeom prst="rect">
            <a:avLst/>
          </a:prstGeom>
        </p:spPr>
        <p:txBody>
          <a:bodyPr lIns="0" t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14DCA7E2-82FD-4EB0-BC39-4C1217C623A3}" type="slidenum">
              <a:rPr lang="en-US" b="1" smtClean="0">
                <a:solidFill>
                  <a:schemeClr val="accent1"/>
                </a:solidFill>
              </a:rPr>
              <a:pPr algn="ctr"/>
              <a:t>‹#›</a:t>
            </a:fld>
            <a:endParaRPr lang="en-US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124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68" userDrawn="1">
          <p15:clr>
            <a:srgbClr val="FBAE40"/>
          </p15:clr>
        </p15:guide>
        <p15:guide id="2" pos="244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4353" y="670559"/>
            <a:ext cx="6703695" cy="67564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>
                <a:solidFill>
                  <a:schemeClr val="accent1"/>
                </a:solidFill>
                <a:latin typeface="Aptos Light" panose="020B000402020202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14DCA7E2-82FD-4EB0-BC39-4C1217C623A3}" type="slidenum">
              <a:rPr lang="en-US" b="1" smtClean="0">
                <a:solidFill>
                  <a:schemeClr val="accent1"/>
                </a:solidFill>
              </a:rPr>
              <a:pPr algn="ctr"/>
              <a:t>‹#›</a:t>
            </a:fld>
            <a:endParaRPr lang="en-US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610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9A889BD1-73E2-4813-82E9-0D8902C76F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6" r:id="rId2"/>
    <p:sldLayoutId id="2147483673" r:id="rId3"/>
    <p:sldLayoutId id="2147483666" r:id="rId4"/>
    <p:sldLayoutId id="2147483667" r:id="rId5"/>
    <p:sldLayoutId id="2147483680" r:id="rId6"/>
    <p:sldLayoutId id="2147483678" r:id="rId7"/>
    <p:sldLayoutId id="2147483679" r:id="rId8"/>
    <p:sldLayoutId id="2147483674" r:id="rId9"/>
    <p:sldLayoutId id="2147483675" r:id="rId10"/>
  </p:sldLayoutIdLst>
  <p:hf hdr="0" ftr="0" dt="0"/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Aptos Light" panose="020B0004020202020204" pitchFamily="34" charset="0"/>
          <a:ea typeface="+mj-ea"/>
          <a:cs typeface="+mj-cs"/>
        </a:defRPr>
      </a:lvl1pPr>
    </p:titleStyle>
    <p:bodyStyle>
      <a:lvl1pPr marL="0" indent="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None/>
        <a:defRPr sz="238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16CF1-F0F6-A433-3483-4725D85EA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61DB58-02CB-8A57-B89E-384ECB252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13" y="544830"/>
            <a:ext cx="6689588" cy="432796"/>
          </a:xfrm>
        </p:spPr>
        <p:txBody>
          <a:bodyPr/>
          <a:lstStyle/>
          <a:p>
            <a:r>
              <a:rPr lang="en-US" sz="2500" dirty="0"/>
              <a:t>Your Pay Period Benefit Costs – SEIU Bargaining Unit Employees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C84DBD-FD89-9DB5-2D7E-2B6354E14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89BD1-73E2-4813-82E9-0D8902C76F3E}" type="slidenum">
              <a:rPr lang="en-US" smtClean="0"/>
              <a:t>1</a:t>
            </a:fld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6C9A0E00-4B26-47E3-D1EF-422B18925BD6}"/>
              </a:ext>
            </a:extLst>
          </p:cNvPr>
          <p:cNvSpPr txBox="1">
            <a:spLocks/>
          </p:cNvSpPr>
          <p:nvPr/>
        </p:nvSpPr>
        <p:spPr>
          <a:xfrm>
            <a:off x="533400" y="1368239"/>
            <a:ext cx="6705600" cy="1194428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3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7724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The total amount that you pay for your benefits coverage depends on the plans you choose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how many dependents you cover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.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Your healthcare costs are deducted from your pay on a pre-tax basis — before federal, state, and social security taxes are calculated — so you pay less in taxes.</a:t>
            </a:r>
          </a:p>
          <a:p>
            <a:pPr marR="0" lvl="0" algn="l" defTabSz="777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7C5CA"/>
              </a:buClr>
              <a:buSzTx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ordia New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7F14F96-5920-648F-DE2C-6EE8852E3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026862"/>
              </p:ext>
            </p:extLst>
          </p:nvPr>
        </p:nvGraphicFramePr>
        <p:xfrm>
          <a:off x="534988" y="2381171"/>
          <a:ext cx="6702425" cy="146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3831">
                  <a:extLst>
                    <a:ext uri="{9D8B030D-6E8A-4147-A177-3AD203B41FA5}">
                      <a16:colId xmlns:a16="http://schemas.microsoft.com/office/drawing/2014/main" val="737773550"/>
                    </a:ext>
                  </a:extLst>
                </a:gridCol>
                <a:gridCol w="823099">
                  <a:extLst>
                    <a:ext uri="{9D8B030D-6E8A-4147-A177-3AD203B41FA5}">
                      <a16:colId xmlns:a16="http://schemas.microsoft.com/office/drawing/2014/main" val="362817793"/>
                    </a:ext>
                  </a:extLst>
                </a:gridCol>
                <a:gridCol w="823099">
                  <a:extLst>
                    <a:ext uri="{9D8B030D-6E8A-4147-A177-3AD203B41FA5}">
                      <a16:colId xmlns:a16="http://schemas.microsoft.com/office/drawing/2014/main" val="340624396"/>
                    </a:ext>
                  </a:extLst>
                </a:gridCol>
                <a:gridCol w="823099">
                  <a:extLst>
                    <a:ext uri="{9D8B030D-6E8A-4147-A177-3AD203B41FA5}">
                      <a16:colId xmlns:a16="http://schemas.microsoft.com/office/drawing/2014/main" val="2499251736"/>
                    </a:ext>
                  </a:extLst>
                </a:gridCol>
                <a:gridCol w="823099">
                  <a:extLst>
                    <a:ext uri="{9D8B030D-6E8A-4147-A177-3AD203B41FA5}">
                      <a16:colId xmlns:a16="http://schemas.microsoft.com/office/drawing/2014/main" val="2376216339"/>
                    </a:ext>
                  </a:extLst>
                </a:gridCol>
                <a:gridCol w="823099">
                  <a:extLst>
                    <a:ext uri="{9D8B030D-6E8A-4147-A177-3AD203B41FA5}">
                      <a16:colId xmlns:a16="http://schemas.microsoft.com/office/drawing/2014/main" val="696809097"/>
                    </a:ext>
                  </a:extLst>
                </a:gridCol>
                <a:gridCol w="823099">
                  <a:extLst>
                    <a:ext uri="{9D8B030D-6E8A-4147-A177-3AD203B41FA5}">
                      <a16:colId xmlns:a16="http://schemas.microsoft.com/office/drawing/2014/main" val="1593117939"/>
                    </a:ext>
                  </a:extLst>
                </a:gridCol>
              </a:tblGrid>
              <a:tr h="285180">
                <a:tc>
                  <a:txBody>
                    <a:bodyPr/>
                    <a:lstStyle/>
                    <a:p>
                      <a:r>
                        <a:rPr lang="en-US" b="0">
                          <a:solidFill>
                            <a:schemeClr val="tx2"/>
                          </a:solidFill>
                          <a:latin typeface="Aptos" panose="020B0004020202020204" pitchFamily="34" charset="0"/>
                        </a:rPr>
                        <a:t>Medical 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Aptos" panose="020B0004020202020204" pitchFamily="34" charset="0"/>
                        </a:rPr>
                        <a:t>AVMC PPO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Aptos" panose="020B0004020202020204" pitchFamily="34" charset="0"/>
                        </a:rPr>
                        <a:t>AVMC EPO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8A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Aptos" panose="020B0004020202020204" pitchFamily="34" charset="0"/>
                        </a:rPr>
                        <a:t>Kaiser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E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02192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Contribution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836095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Only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$87.97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$498.57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$44.17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$343.17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$52.79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$275.10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001028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+ 1 Dependent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$190.28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$1,078.27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$97.17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$755.62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$116.14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$605.21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892025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+ Family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$253.93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$1,438.95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$132.48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$1,036.93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$158.37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$825.29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11814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6E9FF27-C4BD-A75F-7238-A5C9D55E9D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754827"/>
              </p:ext>
            </p:extLst>
          </p:nvPr>
        </p:nvGraphicFramePr>
        <p:xfrm>
          <a:off x="531794" y="4080515"/>
          <a:ext cx="5065700" cy="146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4116">
                  <a:extLst>
                    <a:ext uri="{9D8B030D-6E8A-4147-A177-3AD203B41FA5}">
                      <a16:colId xmlns:a16="http://schemas.microsoft.com/office/drawing/2014/main" val="737773550"/>
                    </a:ext>
                  </a:extLst>
                </a:gridCol>
                <a:gridCol w="820396">
                  <a:extLst>
                    <a:ext uri="{9D8B030D-6E8A-4147-A177-3AD203B41FA5}">
                      <a16:colId xmlns:a16="http://schemas.microsoft.com/office/drawing/2014/main" val="362817793"/>
                    </a:ext>
                  </a:extLst>
                </a:gridCol>
                <a:gridCol w="820396">
                  <a:extLst>
                    <a:ext uri="{9D8B030D-6E8A-4147-A177-3AD203B41FA5}">
                      <a16:colId xmlns:a16="http://schemas.microsoft.com/office/drawing/2014/main" val="299373322"/>
                    </a:ext>
                  </a:extLst>
                </a:gridCol>
                <a:gridCol w="820396">
                  <a:extLst>
                    <a:ext uri="{9D8B030D-6E8A-4147-A177-3AD203B41FA5}">
                      <a16:colId xmlns:a16="http://schemas.microsoft.com/office/drawing/2014/main" val="2499251736"/>
                    </a:ext>
                  </a:extLst>
                </a:gridCol>
                <a:gridCol w="820396">
                  <a:extLst>
                    <a:ext uri="{9D8B030D-6E8A-4147-A177-3AD203B41FA5}">
                      <a16:colId xmlns:a16="http://schemas.microsoft.com/office/drawing/2014/main" val="2211414640"/>
                    </a:ext>
                  </a:extLst>
                </a:gridCol>
              </a:tblGrid>
              <a:tr h="285180">
                <a:tc>
                  <a:txBody>
                    <a:bodyPr/>
                    <a:lstStyle/>
                    <a:p>
                      <a:r>
                        <a:rPr lang="en-US" b="0">
                          <a:solidFill>
                            <a:schemeClr val="tx2"/>
                          </a:solidFill>
                          <a:latin typeface="Aptos" panose="020B0004020202020204" pitchFamily="34" charset="0"/>
                        </a:rPr>
                        <a:t>Dental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Aptos" panose="020B0004020202020204" pitchFamily="34" charset="0"/>
                        </a:rPr>
                        <a:t>Delta DPPO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Aptos" panose="020B0004020202020204" pitchFamily="34" charset="0"/>
                        </a:rPr>
                        <a:t>Delta DHMO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02192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Contribution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543047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Only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$3.16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$17.91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$1.49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$8.42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001028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+ 1 Dependent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$5.76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$32.57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$2.45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$13.90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892025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+ Family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$9.78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$55.44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$3.62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$20.55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118149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906BD89-9F13-2D10-B1F3-1CC7DD4B4D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098232"/>
              </p:ext>
            </p:extLst>
          </p:nvPr>
        </p:nvGraphicFramePr>
        <p:xfrm>
          <a:off x="531794" y="5882683"/>
          <a:ext cx="3424910" cy="146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4116">
                  <a:extLst>
                    <a:ext uri="{9D8B030D-6E8A-4147-A177-3AD203B41FA5}">
                      <a16:colId xmlns:a16="http://schemas.microsoft.com/office/drawing/2014/main" val="737773550"/>
                    </a:ext>
                  </a:extLst>
                </a:gridCol>
                <a:gridCol w="820397">
                  <a:extLst>
                    <a:ext uri="{9D8B030D-6E8A-4147-A177-3AD203B41FA5}">
                      <a16:colId xmlns:a16="http://schemas.microsoft.com/office/drawing/2014/main" val="362817793"/>
                    </a:ext>
                  </a:extLst>
                </a:gridCol>
                <a:gridCol w="820397">
                  <a:extLst>
                    <a:ext uri="{9D8B030D-6E8A-4147-A177-3AD203B41FA5}">
                      <a16:colId xmlns:a16="http://schemas.microsoft.com/office/drawing/2014/main" val="791180257"/>
                    </a:ext>
                  </a:extLst>
                </a:gridCol>
              </a:tblGrid>
              <a:tr h="30126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2"/>
                          </a:solidFill>
                          <a:latin typeface="Aptos" panose="020B0004020202020204" pitchFamily="34" charset="0"/>
                        </a:rPr>
                        <a:t>Vision 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Aptos" panose="020B0004020202020204" pitchFamily="34" charset="0"/>
                        </a:rPr>
                        <a:t>VSP PPO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02192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Contribution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1037417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Only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$0.36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$2.05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001028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+ 1 Dependent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$0.72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$4.11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892025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+ Family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$1.16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$6.61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118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227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1FD61-7593-3069-C3D6-89D370BFF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D3E4E0-C340-D952-006D-422B7DDF0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13" y="533400"/>
            <a:ext cx="6689588" cy="432796"/>
          </a:xfrm>
        </p:spPr>
        <p:txBody>
          <a:bodyPr/>
          <a:lstStyle/>
          <a:p>
            <a:r>
              <a:rPr lang="en-US" sz="2500" dirty="0"/>
              <a:t>Your Pay Period Benefit Costs – CNA Bargaining Unit and Non-Bargaining Employees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44760D-476C-081C-A652-82196F747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89BD1-73E2-4813-82E9-0D8902C76F3E}" type="slidenum">
              <a:rPr lang="en-US" smtClean="0"/>
              <a:t>2</a:t>
            </a:fld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AB0BD606-8854-A7D7-952A-6F22BC3C32FB}"/>
              </a:ext>
            </a:extLst>
          </p:cNvPr>
          <p:cNvSpPr txBox="1">
            <a:spLocks/>
          </p:cNvSpPr>
          <p:nvPr/>
        </p:nvSpPr>
        <p:spPr>
          <a:xfrm>
            <a:off x="533400" y="1368239"/>
            <a:ext cx="6705600" cy="1194428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3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7724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The total amount that you pay for your benefits coverage depends on the plans you choose</a:t>
            </a:r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how many dependents you cover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.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Your healthcare costs are deducted from your pay on a pre-tax basis — before federal, state, and social security taxes are calculated — so you pay less in taxes.</a:t>
            </a:r>
          </a:p>
          <a:p>
            <a:pPr marR="0" lvl="0" algn="l" defTabSz="777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47C5CA"/>
              </a:buClr>
              <a:buSzTx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ordia New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D058502-674E-6271-24FC-656D291FA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371238"/>
              </p:ext>
            </p:extLst>
          </p:nvPr>
        </p:nvGraphicFramePr>
        <p:xfrm>
          <a:off x="535623" y="2383518"/>
          <a:ext cx="6702425" cy="146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3831">
                  <a:extLst>
                    <a:ext uri="{9D8B030D-6E8A-4147-A177-3AD203B41FA5}">
                      <a16:colId xmlns:a16="http://schemas.microsoft.com/office/drawing/2014/main" val="737773550"/>
                    </a:ext>
                  </a:extLst>
                </a:gridCol>
                <a:gridCol w="823099">
                  <a:extLst>
                    <a:ext uri="{9D8B030D-6E8A-4147-A177-3AD203B41FA5}">
                      <a16:colId xmlns:a16="http://schemas.microsoft.com/office/drawing/2014/main" val="362817793"/>
                    </a:ext>
                  </a:extLst>
                </a:gridCol>
                <a:gridCol w="823099">
                  <a:extLst>
                    <a:ext uri="{9D8B030D-6E8A-4147-A177-3AD203B41FA5}">
                      <a16:colId xmlns:a16="http://schemas.microsoft.com/office/drawing/2014/main" val="340624396"/>
                    </a:ext>
                  </a:extLst>
                </a:gridCol>
                <a:gridCol w="823099">
                  <a:extLst>
                    <a:ext uri="{9D8B030D-6E8A-4147-A177-3AD203B41FA5}">
                      <a16:colId xmlns:a16="http://schemas.microsoft.com/office/drawing/2014/main" val="2499251736"/>
                    </a:ext>
                  </a:extLst>
                </a:gridCol>
                <a:gridCol w="823099">
                  <a:extLst>
                    <a:ext uri="{9D8B030D-6E8A-4147-A177-3AD203B41FA5}">
                      <a16:colId xmlns:a16="http://schemas.microsoft.com/office/drawing/2014/main" val="2376216339"/>
                    </a:ext>
                  </a:extLst>
                </a:gridCol>
                <a:gridCol w="823099">
                  <a:extLst>
                    <a:ext uri="{9D8B030D-6E8A-4147-A177-3AD203B41FA5}">
                      <a16:colId xmlns:a16="http://schemas.microsoft.com/office/drawing/2014/main" val="696809097"/>
                    </a:ext>
                  </a:extLst>
                </a:gridCol>
                <a:gridCol w="823099">
                  <a:extLst>
                    <a:ext uri="{9D8B030D-6E8A-4147-A177-3AD203B41FA5}">
                      <a16:colId xmlns:a16="http://schemas.microsoft.com/office/drawing/2014/main" val="1593117939"/>
                    </a:ext>
                  </a:extLst>
                </a:gridCol>
              </a:tblGrid>
              <a:tr h="285180">
                <a:tc>
                  <a:txBody>
                    <a:bodyPr/>
                    <a:lstStyle/>
                    <a:p>
                      <a:r>
                        <a:rPr lang="en-US" b="0">
                          <a:solidFill>
                            <a:schemeClr val="tx2"/>
                          </a:solidFill>
                          <a:latin typeface="Aptos" panose="020B0004020202020204" pitchFamily="34" charset="0"/>
                        </a:rPr>
                        <a:t>Medical 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Aptos" panose="020B0004020202020204" pitchFamily="34" charset="0"/>
                        </a:rPr>
                        <a:t>AVMC PPO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Aptos" panose="020B0004020202020204" pitchFamily="34" charset="0"/>
                        </a:rPr>
                        <a:t>AVMC EPO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8A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Aptos" panose="020B0004020202020204" pitchFamily="34" charset="0"/>
                        </a:rPr>
                        <a:t>Kaiser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E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02192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Contribution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836095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Only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$117.31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$469.24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$58.90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$328.45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$70.50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$257.39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001028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+ 1 Dependent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$253.72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$1,014.84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$129.57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$723.22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$155.09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$566.26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892025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+ Family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$338.57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$1,354.31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$176.64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$992.77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$211.49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$772.17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11814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A50166E-550F-BDDF-8AC1-EB0729E05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398380"/>
              </p:ext>
            </p:extLst>
          </p:nvPr>
        </p:nvGraphicFramePr>
        <p:xfrm>
          <a:off x="532429" y="4082862"/>
          <a:ext cx="5065700" cy="146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4116">
                  <a:extLst>
                    <a:ext uri="{9D8B030D-6E8A-4147-A177-3AD203B41FA5}">
                      <a16:colId xmlns:a16="http://schemas.microsoft.com/office/drawing/2014/main" val="737773550"/>
                    </a:ext>
                  </a:extLst>
                </a:gridCol>
                <a:gridCol w="820396">
                  <a:extLst>
                    <a:ext uri="{9D8B030D-6E8A-4147-A177-3AD203B41FA5}">
                      <a16:colId xmlns:a16="http://schemas.microsoft.com/office/drawing/2014/main" val="362817793"/>
                    </a:ext>
                  </a:extLst>
                </a:gridCol>
                <a:gridCol w="820396">
                  <a:extLst>
                    <a:ext uri="{9D8B030D-6E8A-4147-A177-3AD203B41FA5}">
                      <a16:colId xmlns:a16="http://schemas.microsoft.com/office/drawing/2014/main" val="299373322"/>
                    </a:ext>
                  </a:extLst>
                </a:gridCol>
                <a:gridCol w="820396">
                  <a:extLst>
                    <a:ext uri="{9D8B030D-6E8A-4147-A177-3AD203B41FA5}">
                      <a16:colId xmlns:a16="http://schemas.microsoft.com/office/drawing/2014/main" val="2499251736"/>
                    </a:ext>
                  </a:extLst>
                </a:gridCol>
                <a:gridCol w="820396">
                  <a:extLst>
                    <a:ext uri="{9D8B030D-6E8A-4147-A177-3AD203B41FA5}">
                      <a16:colId xmlns:a16="http://schemas.microsoft.com/office/drawing/2014/main" val="2211414640"/>
                    </a:ext>
                  </a:extLst>
                </a:gridCol>
              </a:tblGrid>
              <a:tr h="285180">
                <a:tc>
                  <a:txBody>
                    <a:bodyPr/>
                    <a:lstStyle/>
                    <a:p>
                      <a:r>
                        <a:rPr lang="en-US" b="0">
                          <a:solidFill>
                            <a:schemeClr val="tx2"/>
                          </a:solidFill>
                          <a:latin typeface="Aptos" panose="020B0004020202020204" pitchFamily="34" charset="0"/>
                        </a:rPr>
                        <a:t>Dental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Aptos" panose="020B0004020202020204" pitchFamily="34" charset="0"/>
                        </a:rPr>
                        <a:t>Delta DPPO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Aptos" panose="020B0004020202020204" pitchFamily="34" charset="0"/>
                        </a:rPr>
                        <a:t>Delta DHMO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02192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Contribution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543047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Only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$4.22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$16.85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$1.98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$7.92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001028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+ 1 Dependent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$7.67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$30.66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$3.27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$13.08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892025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+ Family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$13.04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$52.18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$4.84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$19.33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118149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674CB8E-9FE4-19D1-E2C8-C0C4CF22FC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691853"/>
              </p:ext>
            </p:extLst>
          </p:nvPr>
        </p:nvGraphicFramePr>
        <p:xfrm>
          <a:off x="532429" y="5885030"/>
          <a:ext cx="3424910" cy="146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4116">
                  <a:extLst>
                    <a:ext uri="{9D8B030D-6E8A-4147-A177-3AD203B41FA5}">
                      <a16:colId xmlns:a16="http://schemas.microsoft.com/office/drawing/2014/main" val="737773550"/>
                    </a:ext>
                  </a:extLst>
                </a:gridCol>
                <a:gridCol w="820397">
                  <a:extLst>
                    <a:ext uri="{9D8B030D-6E8A-4147-A177-3AD203B41FA5}">
                      <a16:colId xmlns:a16="http://schemas.microsoft.com/office/drawing/2014/main" val="362817793"/>
                    </a:ext>
                  </a:extLst>
                </a:gridCol>
                <a:gridCol w="820397">
                  <a:extLst>
                    <a:ext uri="{9D8B030D-6E8A-4147-A177-3AD203B41FA5}">
                      <a16:colId xmlns:a16="http://schemas.microsoft.com/office/drawing/2014/main" val="791180257"/>
                    </a:ext>
                  </a:extLst>
                </a:gridCol>
              </a:tblGrid>
              <a:tr h="30126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2"/>
                          </a:solidFill>
                          <a:latin typeface="Aptos" panose="020B0004020202020204" pitchFamily="34" charset="0"/>
                        </a:rPr>
                        <a:t>Vision 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Aptos" panose="020B0004020202020204" pitchFamily="34" charset="0"/>
                        </a:rPr>
                        <a:t>VSP PPO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02192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Contribution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Employer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1037417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Only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$0.48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$1.93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001028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+ 1 Dependent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$0.96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$3.87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892025"/>
                  </a:ext>
                </a:extLst>
              </a:tr>
              <a:tr h="28518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Aptos" panose="020B0004020202020204" pitchFamily="34" charset="0"/>
                        </a:rPr>
                        <a:t>Employee + Family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$1.56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ptos" panose="020B0004020202020204" pitchFamily="34" charset="0"/>
                        </a:rPr>
                        <a:t>$6.22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118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252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st - AVMC 1">
      <a:dk1>
        <a:srgbClr val="000000"/>
      </a:dk1>
      <a:lt1>
        <a:sysClr val="window" lastClr="FFFFFF"/>
      </a:lt1>
      <a:dk2>
        <a:srgbClr val="448AC8"/>
      </a:dk2>
      <a:lt2>
        <a:srgbClr val="FFFFFF"/>
      </a:lt2>
      <a:accent1>
        <a:srgbClr val="1550A3"/>
      </a:accent1>
      <a:accent2>
        <a:srgbClr val="F2B01F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F2B01F"/>
      </a:hlink>
      <a:folHlink>
        <a:srgbClr val="4D4D4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600" dirty="0">
            <a:solidFill>
              <a:schemeClr val="tx2"/>
            </a:solidFill>
            <a:latin typeface="Aptos Light" panose="020B00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8cb670e3-1e95-4f39-a947-155da426c076">T7H7FXXERFC7-762085837-249</_dlc_DocId>
    <ContentCategory xmlns="ec5f01dc-60f1-4d42-8a07-f520891e6932">
      <Value>Annual Renewal Cycle</Value>
    </ContentCategory>
    <_dlc_DocIdUrl xmlns="8cb670e3-1e95-4f39-a947-155da426c076">
      <Url>https://alliantazure.sharepoint.com/sites/AN_EB/benwest/_layouts/15/DocIdRedir.aspx?ID=T7H7FXXERFC7-762085837-249</Url>
      <Description>T7H7FXXERFC7-762085837-249</Description>
    </_dlc_DocIdUrl>
    <Sub_x002d_Topic xmlns="ec5f01dc-60f1-4d42-8a07-f520891e6932">
      <Value>EE Communications</Value>
    </Sub_x002d_Topic>
    <ResourceType xmlns="ec5f01dc-60f1-4d42-8a07-f520891e6932">
      <Value>Template</Value>
    </ResourceType>
    <Topic xmlns="ec5f01dc-60f1-4d42-8a07-f520891e6932">
      <Value>OE &amp; Comms</Value>
    </Topic>
    <Role xmlns="ec5f01dc-60f1-4d42-8a07-f520891e6932">
      <Value>Account Manager/Account Associate</Value>
    </Rol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C06979BFD1404DB32F17770DC2F7EE" ma:contentTypeVersion="16" ma:contentTypeDescription="Create a new document." ma:contentTypeScope="" ma:versionID="44acb5e1030fd36765732645723d3034">
  <xsd:schema xmlns:xsd="http://www.w3.org/2001/XMLSchema" xmlns:xs="http://www.w3.org/2001/XMLSchema" xmlns:p="http://schemas.microsoft.com/office/2006/metadata/properties" xmlns:ns2="8cb670e3-1e95-4f39-a947-155da426c076" xmlns:ns3="ec5f01dc-60f1-4d42-8a07-f520891e6932" targetNamespace="http://schemas.microsoft.com/office/2006/metadata/properties" ma:root="true" ma:fieldsID="2fcc1c78b82a7b0b184a2d0a313b04fc" ns2:_="" ns3:_="">
    <xsd:import namespace="8cb670e3-1e95-4f39-a947-155da426c076"/>
    <xsd:import namespace="ec5f01dc-60f1-4d42-8a07-f520891e693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ContentCategory" minOccurs="0"/>
                <xsd:element ref="ns3:Topic" minOccurs="0"/>
                <xsd:element ref="ns3:Sub_x002d_Topic" minOccurs="0"/>
                <xsd:element ref="ns3:Role" minOccurs="0"/>
                <xsd:element ref="ns3:ResourceType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b670e3-1e95-4f39-a947-155da426c07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5f01dc-60f1-4d42-8a07-f520891e6932" elementFormDefault="qualified">
    <xsd:import namespace="http://schemas.microsoft.com/office/2006/documentManagement/types"/>
    <xsd:import namespace="http://schemas.microsoft.com/office/infopath/2007/PartnerControls"/>
    <xsd:element name="ContentCategory" ma:index="11" nillable="true" ma:displayName="Content Category" ma:format="Dropdown" ma:internalName="ContentCategory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Sales &amp; Marketing"/>
                    <xsd:enumeration value="Client On &amp; Off Boarding"/>
                    <xsd:enumeration value="Compliance"/>
                    <xsd:enumeration value="Annual Renewal Cycle"/>
                    <xsd:enumeration value="Carrier/Vendor"/>
                    <xsd:enumeration value="Operations &amp; Finance"/>
                  </xsd:restriction>
                </xsd:simpleType>
              </xsd:element>
            </xsd:sequence>
          </xsd:extension>
        </xsd:complexContent>
      </xsd:complexType>
    </xsd:element>
    <xsd:element name="Topic" ma:index="12" nillable="true" ma:displayName="Topic" ma:format="Dropdown" ma:internalName="Topic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Branding"/>
                    <xsd:enumeration value="Case Studies"/>
                    <xsd:enumeration value="Client Termination"/>
                    <xsd:enumeration value="Development"/>
                    <xsd:enumeration value="Finance"/>
                    <xsd:enumeration value="HubSpot"/>
                    <xsd:enumeration value="Internal Meetings"/>
                    <xsd:enumeration value="Job Descriptions"/>
                    <xsd:enumeration value="Learning Academy"/>
                    <xsd:enumeration value="New Client"/>
                    <xsd:enumeration value="New Hire"/>
                    <xsd:enumeration value="OE &amp; Comms"/>
                    <xsd:enumeration value="Office Info"/>
                    <xsd:enumeration value="Ongoing Support &amp; Service"/>
                    <xsd:enumeration value="Post-OE"/>
                    <xsd:enumeration value="Scope"/>
                    <xsd:enumeration value="Pre-Renewal"/>
                    <xsd:enumeration value="Renewal &amp; Marketing"/>
                    <xsd:enumeration value="Sold &amp; Implementation"/>
                    <xsd:enumeration value="Programs"/>
                    <xsd:enumeration value="Analysis"/>
                    <xsd:enumeration value="ERISA"/>
                    <xsd:enumeration value="Wrangle"/>
                    <xsd:enumeration value="Nondiscrimination Testing"/>
                    <xsd:enumeration value="SMM"/>
                    <xsd:enumeration value="SPD"/>
                    <xsd:enumeration value="HRWS"/>
                    <xsd:enumeration value="WEX"/>
                    <xsd:enumeration value="Symetra"/>
                    <xsd:enumeration value="SunLife"/>
                    <xsd:enumeration value="UNUM"/>
                    <xsd:enumeration value="NY Life"/>
                    <xsd:enumeration value="Kaiser"/>
                    <xsd:enumeration value="Crossover"/>
                    <xsd:enumeration value="CuraLinc"/>
                    <xsd:enumeration value="Allstate"/>
                    <xsd:enumeration value="BestLife"/>
                    <xsd:enumeration value="Cigna"/>
                    <xsd:enumeration value="United Pet Care"/>
                    <xsd:enumeration value="Anthem"/>
                    <xsd:enumeration value="Garner"/>
                    <xsd:enumeration value="Revive"/>
                    <xsd:enumeration value="Benestream"/>
                  </xsd:restriction>
                </xsd:simpleType>
              </xsd:element>
            </xsd:sequence>
          </xsd:extension>
        </xsd:complexContent>
      </xsd:complexType>
    </xsd:element>
    <xsd:element name="Sub_x002d_Topic" ma:index="13" nillable="true" ma:displayName="Sub-Topic" ma:format="Dropdown" ma:internalName="Sub_x002d_Topic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Invoices"/>
                    <xsd:enumeration value="Health Fair"/>
                    <xsd:enumeration value="Wrap Doc"/>
                    <xsd:enumeration value="SPD"/>
                    <xsd:enumeration value="Form 5500"/>
                    <xsd:enumeration value="Contracts"/>
                    <xsd:enumeration value="Alliant Analytics"/>
                    <xsd:enumeration value="2025"/>
                    <xsd:enumeration value="2024"/>
                    <xsd:enumeration value="2023"/>
                    <xsd:enumeration value="Conference"/>
                    <xsd:enumeration value="EE Communications"/>
                  </xsd:restriction>
                </xsd:simpleType>
              </xsd:element>
            </xsd:sequence>
          </xsd:extension>
        </xsd:complexContent>
      </xsd:complexType>
    </xsd:element>
    <xsd:element name="Role" ma:index="14" nillable="true" ma:displayName="Role" ma:format="Dropdown" ma:internalName="Rol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Benefit Analyst"/>
                    <xsd:enumeration value="Account Manager/Account Associate"/>
                    <xsd:enumeration value="Account Executive / Client Manager"/>
                    <xsd:enumeration value="Producer"/>
                  </xsd:restriction>
                </xsd:simpleType>
              </xsd:element>
            </xsd:sequence>
          </xsd:extension>
        </xsd:complexContent>
      </xsd:complexType>
    </xsd:element>
    <xsd:element name="ResourceType" ma:index="15" nillable="true" ma:displayName="Resource Type" ma:format="Dropdown" ma:internalName="ResourceType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Contact"/>
                        <xsd:enumeration value="Job Aids &amp; Training"/>
                        <xsd:enumeration value="Template"/>
                        <xsd:enumeration value="Carrier Resource"/>
                        <xsd:enumeration value="Link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72296B-9BC0-43BA-944A-FC624F403762}">
  <ds:schemaRefs>
    <ds:schemaRef ds:uri="http://purl.org/dc/elements/1.1/"/>
    <ds:schemaRef ds:uri="http://schemas.openxmlformats.org/package/2006/metadata/core-properties"/>
    <ds:schemaRef ds:uri="8cb670e3-1e95-4f39-a947-155da426c076"/>
    <ds:schemaRef ds:uri="http://purl.org/dc/terms/"/>
    <ds:schemaRef ds:uri="ec5f01dc-60f1-4d42-8a07-f520891e6932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1A9051E-5E8F-4B42-90CC-EDAC3F1666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b670e3-1e95-4f39-a947-155da426c076"/>
    <ds:schemaRef ds:uri="ec5f01dc-60f1-4d42-8a07-f520891e69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315E887-9DAF-41B1-A612-D48A9B1E0D6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5E824D2-0E38-4F19-9665-042DA92E37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10753</TotalTime>
  <Words>390</Words>
  <Application>Microsoft Office PowerPoint</Application>
  <PresentationFormat>Custom</PresentationFormat>
  <Paragraphs>144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Light</vt:lpstr>
      <vt:lpstr>Arial</vt:lpstr>
      <vt:lpstr>Office Theme</vt:lpstr>
      <vt:lpstr>Your Pay Period Benefit Costs – SEIU Bargaining Unit Employees</vt:lpstr>
      <vt:lpstr>Your Pay Period Benefit Costs – CNA Bargaining Unit and Non-Bargaining Employees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Grace Johnson</dc:creator>
  <cp:lastModifiedBy>Lia Franco</cp:lastModifiedBy>
  <cp:revision>201</cp:revision>
  <cp:lastPrinted>2026-09-10T21:01:56Z</cp:lastPrinted>
  <dcterms:created xsi:type="dcterms:W3CDTF">2024-02-02T19:34:21Z</dcterms:created>
  <dcterms:modified xsi:type="dcterms:W3CDTF">2026-09-25T17:26:33Z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0x01010095C06979BFD1404DB32F17770DC2F7EE</vt:lpwstr>
  </property>
  <property fmtid="{D5CDD505-2E9C-101B-9397-08002B2CF9AE}" pid="3" name="_dlc_DocIdItemGuid">
    <vt:lpwstr>c3a43a1c-0820-491f-b4a8-4651f0fcb219</vt:lpwstr>
  </property>
</Properties>
</file>